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</p:sldIdLst>
  <p:sldSz cx="12192000" cy="9144000"/>
  <p:notesSz cx="6858000" cy="9144000"/>
  <p:embeddedFontLst>
    <p:embeddedFont>
      <p:font typeface="Montserrat" panose="00000500000000000000" pitchFamily="2" charset="0"/>
      <p:regular r:id="rId18"/>
      <p:bold r:id="rId19"/>
      <p:italic r:id="rId20"/>
      <p:boldItalic r:id="rId21"/>
    </p:embeddedFont>
    <p:embeddedFont>
      <p:font typeface="Play" panose="020B060402020202020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1334" autoAdjust="0"/>
  </p:normalViewPr>
  <p:slideViewPr>
    <p:cSldViewPr snapToGrid="0">
      <p:cViewPr varScale="1">
        <p:scale>
          <a:sx n="30" d="100"/>
          <a:sy n="30" d="100"/>
        </p:scale>
        <p:origin x="2602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d686520ab8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86" name="Google Shape;186;g2d686520ab8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d686520ab8_2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98" name="Google Shape;198;g2d686520ab8_2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d686520ab8_2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08" name="Google Shape;208;g2d686520ab8_2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d686520ab8_2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18" name="Google Shape;218;g2d686520ab8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d686520ab8_2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28" name="Google Shape;228;g2d686520ab8_2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d63604ce36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48" name="Google Shape;248;g2d63604ce36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f2490b6a0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7" name="Google Shape;97;g2f2490b6a0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06" name="Google Shape;10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d63604ce36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8" name="Google Shape;118;g2d63604ce36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d686520ab8_2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27" name="Google Shape;127;g2d686520ab8_2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d63604ce36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36" name="Google Shape;136;g2d63604ce3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1ccc0891b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46" name="Google Shape;146;g31ccc0891b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d686520ab8_2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57" name="Google Shape;157;g2d686520ab8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d686520ab8_2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67" name="Google Shape;167;g2d686520ab8_2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914400" y="1496484"/>
            <a:ext cx="10363200" cy="3183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Play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4802717"/>
            <a:ext cx="9144000" cy="2207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lvl="1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  <a:defRPr sz="2667"/>
            </a:lvl2pPr>
            <a:lvl3pPr lvl="2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4pPr>
            <a:lvl5pPr lvl="4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5pPr>
            <a:lvl6pPr lvl="5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6pPr>
            <a:lvl7pPr lvl="6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7pPr>
            <a:lvl8pPr lvl="7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8pPr>
            <a:lvl9pPr lvl="8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486836"/>
            <a:ext cx="105156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195108" y="77259"/>
            <a:ext cx="5801784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6164792" y="3046943"/>
            <a:ext cx="7749117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830792" y="494243"/>
            <a:ext cx="7749117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486836"/>
            <a:ext cx="105156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2434167"/>
            <a:ext cx="10515600" cy="5801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1851" y="2279653"/>
            <a:ext cx="10515600" cy="380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Play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1851" y="6119286"/>
            <a:ext cx="10515600" cy="2000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rgbClr val="757575"/>
              </a:buClr>
              <a:buSzPts val="3200"/>
              <a:buNone/>
              <a:defRPr sz="32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757575"/>
              </a:buClr>
              <a:buSzPts val="2667"/>
              <a:buNone/>
              <a:defRPr sz="2667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757575"/>
              </a:buClr>
              <a:buSzPts val="2133"/>
              <a:buNone/>
              <a:defRPr sz="2133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757575"/>
              </a:buClr>
              <a:buSzPts val="2133"/>
              <a:buNone/>
              <a:defRPr sz="2133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757575"/>
              </a:buClr>
              <a:buSzPts val="2133"/>
              <a:buNone/>
              <a:defRPr sz="2133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757575"/>
              </a:buClr>
              <a:buSzPts val="2133"/>
              <a:buNone/>
              <a:defRPr sz="2133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757575"/>
              </a:buClr>
              <a:buSzPts val="2133"/>
              <a:buNone/>
              <a:defRPr sz="2133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757575"/>
              </a:buClr>
              <a:buSzPts val="2133"/>
              <a:buNone/>
              <a:defRPr sz="2133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838200" y="486836"/>
            <a:ext cx="105156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838200" y="2434167"/>
            <a:ext cx="5181600" cy="5801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72200" y="2434167"/>
            <a:ext cx="5181600" cy="5801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486836"/>
            <a:ext cx="105156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9" y="2241551"/>
            <a:ext cx="5157787" cy="109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1pPr>
            <a:lvl2pPr marL="914400" lvl="1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  <a:defRPr sz="2667" b="1"/>
            </a:lvl2pPr>
            <a:lvl3pPr marL="1371600" lvl="2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3pPr>
            <a:lvl4pPr marL="1828800" lvl="3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4pPr>
            <a:lvl5pPr marL="2286000" lvl="4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5pPr>
            <a:lvl6pPr marL="2743200" lvl="5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6pPr>
            <a:lvl7pPr marL="3200400" lvl="6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7pPr>
            <a:lvl8pPr marL="3657600" lvl="7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8pPr>
            <a:lvl9pPr marL="4114800" lvl="8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9" y="3340100"/>
            <a:ext cx="5157787" cy="4912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1" y="2241551"/>
            <a:ext cx="5183188" cy="109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1pPr>
            <a:lvl2pPr marL="914400" lvl="1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  <a:defRPr sz="2667" b="1"/>
            </a:lvl2pPr>
            <a:lvl3pPr marL="1371600" lvl="2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3pPr>
            <a:lvl4pPr marL="1828800" lvl="3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4pPr>
            <a:lvl5pPr marL="2286000" lvl="4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5pPr>
            <a:lvl6pPr marL="2743200" lvl="5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6pPr>
            <a:lvl7pPr marL="3200400" lvl="6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7pPr>
            <a:lvl8pPr marL="3657600" lvl="7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8pPr>
            <a:lvl9pPr marL="4114800" lvl="8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1" y="3340100"/>
            <a:ext cx="5183188" cy="4912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486836"/>
            <a:ext cx="105156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67"/>
              <a:buFont typeface="Play"/>
              <a:buNone/>
              <a:defRPr sz="4267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1316569"/>
            <a:ext cx="6172200" cy="6498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99554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267"/>
              <a:buChar char="•"/>
              <a:defRPr sz="4267"/>
            </a:lvl1pPr>
            <a:lvl2pPr marL="914400" lvl="1" indent="-465645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  <a:defRPr sz="3733"/>
            </a:lvl2pPr>
            <a:lvl3pPr marL="1371600" lvl="2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3pPr>
            <a:lvl4pPr marL="1828800" lvl="3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4pPr>
            <a:lvl5pPr marL="2286000" lvl="4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5pPr>
            <a:lvl6pPr marL="2743200" lvl="5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6pPr>
            <a:lvl7pPr marL="3200400" lvl="6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7pPr>
            <a:lvl8pPr marL="3657600" lvl="7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8pPr>
            <a:lvl9pPr marL="4114800" lvl="8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743200"/>
            <a:ext cx="3932237" cy="508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1pPr>
            <a:lvl2pPr marL="914400" lvl="1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67"/>
              <a:buNone/>
              <a:defRPr sz="1867"/>
            </a:lvl2pPr>
            <a:lvl3pPr marL="1371600" lvl="2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4pPr>
            <a:lvl5pPr marL="2286000" lvl="4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5pPr>
            <a:lvl6pPr marL="2743200" lvl="5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6pPr>
            <a:lvl7pPr marL="3200400" lvl="6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7pPr>
            <a:lvl8pPr marL="3657600" lvl="7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8pPr>
            <a:lvl9pPr marL="4114800" lvl="8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67"/>
              <a:buFont typeface="Play"/>
              <a:buNone/>
              <a:defRPr sz="4267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1316569"/>
            <a:ext cx="6172200" cy="6498167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743200"/>
            <a:ext cx="3932237" cy="508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1pPr>
            <a:lvl2pPr marL="914400" lvl="1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67"/>
              <a:buNone/>
              <a:defRPr sz="1867"/>
            </a:lvl2pPr>
            <a:lvl3pPr marL="1371600" lvl="2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4pPr>
            <a:lvl5pPr marL="2286000" lvl="4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5pPr>
            <a:lvl6pPr marL="2743200" lvl="5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6pPr>
            <a:lvl7pPr marL="3200400" lvl="6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7pPr>
            <a:lvl8pPr marL="3657600" lvl="7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8pPr>
            <a:lvl9pPr marL="4114800" lvl="8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486836"/>
            <a:ext cx="1051560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Play"/>
              <a:buNone/>
              <a:defRPr sz="5867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2434167"/>
            <a:ext cx="10515600" cy="5801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•"/>
              <a:defRPr sz="37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gusjrivas/VpC2_TP_Co16/blob/main/Modelo_YOLOV8" TargetMode="External"/><Relationship Id="rId5" Type="http://schemas.openxmlformats.org/officeDocument/2006/relationships/hyperlink" Target="https://github.com/gusjrivas/VpC2_TP_Co16/blob/main/Retinanet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rgbClr val="D9E5F8"/>
            </a:gs>
            <a:gs pos="72000">
              <a:srgbClr val="C0E4F5"/>
            </a:gs>
            <a:gs pos="96000">
              <a:srgbClr val="A3C5ED"/>
            </a:gs>
            <a:gs pos="100000">
              <a:srgbClr val="A3C5ED"/>
            </a:gs>
          </a:gsLst>
          <a:lin ang="5400000" scaled="0"/>
        </a:gra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 descr="Imagen de la pantalla de un celular de un mensaje en letras negras&#10;&#10;Descripción generada automáticamente con confianza baj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928" y="6008048"/>
            <a:ext cx="12189656" cy="2859192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9467850" y="8363361"/>
            <a:ext cx="2743200" cy="338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s-ES"/>
              <a:t>1</a:t>
            </a:fld>
            <a:endParaRPr/>
          </a:p>
        </p:txBody>
      </p:sp>
      <p:sp>
        <p:nvSpPr>
          <p:cNvPr id="90" name="Google Shape;90;p13"/>
          <p:cNvSpPr txBox="1"/>
          <p:nvPr/>
        </p:nvSpPr>
        <p:spPr>
          <a:xfrm>
            <a:off x="282250" y="1612675"/>
            <a:ext cx="116208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7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Visión por computadora II</a:t>
            </a:r>
            <a:endParaRPr sz="27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839550" y="2767550"/>
            <a:ext cx="106044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33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Alumnos:</a:t>
            </a:r>
            <a:endParaRPr sz="2433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-"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Federico Arias Suárez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-"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Myrna Lorena Degano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-"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Gustavo Julián Rivas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839550" y="4571925"/>
            <a:ext cx="79755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Objetivo:</a:t>
            </a:r>
            <a:r>
              <a:rPr lang="es-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Detectar focos de incendio.  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Motivación:</a:t>
            </a:r>
            <a:r>
              <a:rPr lang="es-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Los incendios en la Amazonía están incrementándose, afectando el clima, la biodiversidad y agravando el calentamiento global. La detección temprana de estos incendios es vital para prevenir daños mayores.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" name="Google Shape;93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29175" y="2337025"/>
            <a:ext cx="3404900" cy="34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2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10</a:t>
            </a:fld>
            <a:endParaRPr/>
          </a:p>
        </p:txBody>
      </p:sp>
      <p:sp>
        <p:nvSpPr>
          <p:cNvPr id="191" name="Google Shape;191;p22"/>
          <p:cNvSpPr txBox="1"/>
          <p:nvPr/>
        </p:nvSpPr>
        <p:spPr>
          <a:xfrm>
            <a:off x="135475" y="1524000"/>
            <a:ext cx="48681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Modelo Retinanet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Google Shape;192;p22"/>
          <p:cNvSpPr txBox="1"/>
          <p:nvPr/>
        </p:nvSpPr>
        <p:spPr>
          <a:xfrm>
            <a:off x="6172200" y="5308500"/>
            <a:ext cx="5757000" cy="30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76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33"/>
              <a:buFont typeface="Montserrat"/>
              <a:buChar char="●"/>
            </a:pPr>
            <a:r>
              <a:rPr lang="es-ES" sz="20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Punto de partida para afinar el modelo:</a:t>
            </a:r>
            <a:endParaRPr sz="20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576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33"/>
              <a:buFont typeface="Montserrat"/>
              <a:buChar char="○"/>
            </a:pPr>
            <a:r>
              <a:rPr lang="es-ES" sz="20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mejor etiquetado de datos</a:t>
            </a:r>
            <a:endParaRPr sz="20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576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33"/>
              <a:buFont typeface="Montserrat"/>
              <a:buChar char="○"/>
            </a:pPr>
            <a:r>
              <a:rPr lang="es-ES" sz="20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mejor balance de clases</a:t>
            </a:r>
            <a:endParaRPr sz="20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576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33"/>
              <a:buFont typeface="Montserrat"/>
              <a:buChar char="○"/>
            </a:pPr>
            <a:r>
              <a:rPr lang="es-ES" sz="20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técnicas de data augmentation </a:t>
            </a:r>
            <a:endParaRPr sz="20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576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33"/>
              <a:buFont typeface="Montserrat"/>
              <a:buChar char="○"/>
            </a:pPr>
            <a:r>
              <a:rPr lang="es-ES" sz="20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cambios en la tasa de aprendizaje</a:t>
            </a:r>
            <a:endParaRPr sz="20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576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33"/>
              <a:buFont typeface="Montserrat"/>
              <a:buChar char="○"/>
            </a:pPr>
            <a:r>
              <a:rPr lang="es-ES" sz="20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cambios en los parámetros de focal loss</a:t>
            </a:r>
            <a:endParaRPr sz="20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3" name="Google Shape;19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324100"/>
            <a:ext cx="5756900" cy="2807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5284425"/>
            <a:ext cx="5756901" cy="263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72200" y="2334213"/>
            <a:ext cx="5756901" cy="2787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3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11</a:t>
            </a:fld>
            <a:endParaRPr/>
          </a:p>
        </p:txBody>
      </p:sp>
      <p:sp>
        <p:nvSpPr>
          <p:cNvPr id="203" name="Google Shape;203;p23"/>
          <p:cNvSpPr txBox="1"/>
          <p:nvPr/>
        </p:nvSpPr>
        <p:spPr>
          <a:xfrm>
            <a:off x="135475" y="1524000"/>
            <a:ext cx="48681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Modelo YOLO V8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23"/>
          <p:cNvSpPr txBox="1"/>
          <p:nvPr/>
        </p:nvSpPr>
        <p:spPr>
          <a:xfrm>
            <a:off x="6707725" y="3567625"/>
            <a:ext cx="50103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●"/>
            </a:pP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5" name="Google Shape;205;p23"/>
          <p:cNvSpPr txBox="1"/>
          <p:nvPr/>
        </p:nvSpPr>
        <p:spPr>
          <a:xfrm>
            <a:off x="364075" y="3567625"/>
            <a:ext cx="50103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●"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12</a:t>
            </a:fld>
            <a:endParaRPr/>
          </a:p>
        </p:txBody>
      </p:sp>
      <p:sp>
        <p:nvSpPr>
          <p:cNvPr id="213" name="Google Shape;213;p24"/>
          <p:cNvSpPr txBox="1"/>
          <p:nvPr/>
        </p:nvSpPr>
        <p:spPr>
          <a:xfrm>
            <a:off x="135475" y="1524000"/>
            <a:ext cx="48681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Modelo YOLO V8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24"/>
          <p:cNvSpPr txBox="1"/>
          <p:nvPr/>
        </p:nvSpPr>
        <p:spPr>
          <a:xfrm>
            <a:off x="6707725" y="3567625"/>
            <a:ext cx="50103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●"/>
            </a:pP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24"/>
          <p:cNvSpPr txBox="1"/>
          <p:nvPr/>
        </p:nvSpPr>
        <p:spPr>
          <a:xfrm>
            <a:off x="364075" y="3567625"/>
            <a:ext cx="50103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●"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5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13</a:t>
            </a:fld>
            <a:endParaRPr/>
          </a:p>
        </p:txBody>
      </p:sp>
      <p:sp>
        <p:nvSpPr>
          <p:cNvPr id="223" name="Google Shape;223;p25"/>
          <p:cNvSpPr txBox="1"/>
          <p:nvPr/>
        </p:nvSpPr>
        <p:spPr>
          <a:xfrm>
            <a:off x="135475" y="1524000"/>
            <a:ext cx="48681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Modelo YOLO V8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6707725" y="3567625"/>
            <a:ext cx="50103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●"/>
            </a:pP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25"/>
          <p:cNvSpPr txBox="1"/>
          <p:nvPr/>
        </p:nvSpPr>
        <p:spPr>
          <a:xfrm>
            <a:off x="364075" y="3567625"/>
            <a:ext cx="50103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●"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6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14</a:t>
            </a:fld>
            <a:endParaRPr/>
          </a:p>
        </p:txBody>
      </p:sp>
      <p:sp>
        <p:nvSpPr>
          <p:cNvPr id="233" name="Google Shape;233;p26"/>
          <p:cNvSpPr txBox="1"/>
          <p:nvPr/>
        </p:nvSpPr>
        <p:spPr>
          <a:xfrm>
            <a:off x="135475" y="1524000"/>
            <a:ext cx="48681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Modelo YOLO V8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p26"/>
          <p:cNvSpPr txBox="1"/>
          <p:nvPr/>
        </p:nvSpPr>
        <p:spPr>
          <a:xfrm>
            <a:off x="6707725" y="3567625"/>
            <a:ext cx="50103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●"/>
            </a:pP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26"/>
          <p:cNvSpPr txBox="1"/>
          <p:nvPr/>
        </p:nvSpPr>
        <p:spPr>
          <a:xfrm>
            <a:off x="364075" y="3567625"/>
            <a:ext cx="50103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●"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8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15</a:t>
            </a:fld>
            <a:endParaRPr/>
          </a:p>
        </p:txBody>
      </p:sp>
      <p:sp>
        <p:nvSpPr>
          <p:cNvPr id="253" name="Google Shape;253;p28"/>
          <p:cNvSpPr txBox="1"/>
          <p:nvPr/>
        </p:nvSpPr>
        <p:spPr>
          <a:xfrm>
            <a:off x="2451325" y="1855450"/>
            <a:ext cx="7524900" cy="8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¡Muchas gracias!</a:t>
            </a:r>
            <a:endParaRPr sz="54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4" name="Google Shape;25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73962" y="3026625"/>
            <a:ext cx="8844080" cy="4806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4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s-ES"/>
              <a:t>2</a:t>
            </a:fld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135475" y="1524000"/>
            <a:ext cx="68262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Dataset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3" name="Google Shape;10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4675" y="2324100"/>
            <a:ext cx="10382661" cy="584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 txBox="1">
            <a:spLocks noGrp="1"/>
          </p:cNvSpPr>
          <p:nvPr>
            <p:ph type="sldNum" idx="12"/>
          </p:nvPr>
        </p:nvSpPr>
        <p:spPr>
          <a:xfrm>
            <a:off x="9448800" y="82973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s-ES"/>
              <a:t>3</a:t>
            </a:fld>
            <a:endParaRPr/>
          </a:p>
        </p:txBody>
      </p:sp>
      <p:sp>
        <p:nvSpPr>
          <p:cNvPr id="111" name="Google Shape;111;p15"/>
          <p:cNvSpPr txBox="1"/>
          <p:nvPr/>
        </p:nvSpPr>
        <p:spPr>
          <a:xfrm>
            <a:off x="135475" y="1524000"/>
            <a:ext cx="33339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Análisis exploratorio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135475" y="2743975"/>
            <a:ext cx="4717800" cy="24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Roboflow: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Balance de Clases: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-"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Smoke: 1832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-"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Fire: 1123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3" name="Google Shape;11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72075" y="1954813"/>
            <a:ext cx="3064382" cy="281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22832" y="2139122"/>
            <a:ext cx="4650843" cy="24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3353" y="5185676"/>
            <a:ext cx="10965295" cy="281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4</a:t>
            </a:fld>
            <a:endParaRPr/>
          </a:p>
        </p:txBody>
      </p:sp>
      <p:sp>
        <p:nvSpPr>
          <p:cNvPr id="123" name="Google Shape;123;p16"/>
          <p:cNvSpPr txBox="1"/>
          <p:nvPr/>
        </p:nvSpPr>
        <p:spPr>
          <a:xfrm>
            <a:off x="135475" y="1524000"/>
            <a:ext cx="45069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Arquitecturas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35475" y="2442625"/>
            <a:ext cx="10742400" cy="40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 exploraron y realizaron experimentos con diferentes arquitecturas y configuraciones sobre el conjunto de datos propuesto.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●"/>
            </a:pPr>
            <a:r>
              <a:rPr lang="es-E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Modelo SSD ResNet50 V1 FPN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●"/>
            </a:pPr>
            <a:r>
              <a:rPr lang="es-ES" sz="2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Retinanet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●"/>
            </a:pPr>
            <a:r>
              <a:rPr lang="es-ES" sz="2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Yolo v8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 términos generales cada uno de estos modelos cuentan con diferentes características que a priori no parecieron adecuadas para iniciar el trabajo.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5</a:t>
            </a:fld>
            <a:endParaRPr/>
          </a:p>
        </p:txBody>
      </p:sp>
      <p:sp>
        <p:nvSpPr>
          <p:cNvPr id="132" name="Google Shape;132;p17"/>
          <p:cNvSpPr txBox="1"/>
          <p:nvPr/>
        </p:nvSpPr>
        <p:spPr>
          <a:xfrm>
            <a:off x="135475" y="1524000"/>
            <a:ext cx="45069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Arquitecturas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135475" y="2345875"/>
            <a:ext cx="11768700" cy="6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9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SSD ResNet50 V1 FPN</a:t>
            </a:r>
            <a:endParaRPr sz="19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s-ES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Utilidad: Detección rápida de objetos en diferentes tamaños.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s-ES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Ventajas: Detección multiescala, velocidad razonable.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s-ES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Desventajas: Menor precisión en entornos complejos, no es el más rápido.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9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Retinanet</a:t>
            </a:r>
            <a:endParaRPr sz="19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s-ES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Utilidad: Detección precisa de objetos difíciles.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s-ES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Ventajas: Reduce falsos negativos, detecta en múltiples escalas.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s-ES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Desventajas: Menor velocidad que YOLOv8, requiere alto poder de cómputo.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YOLOv8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s-ES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Utilidad: Detección en tiempo real.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s-ES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Ventajas: Alta eficiencia en tiempo real, fácil de adaptar.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s-ES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Desventajas: Puede fallar en objetos pequeños, riesgo de falsos positivos.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ES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Este resumen se enfoca en comparar utilidad, ventajas y desventajas de cada modelo para la detección de humo y fuego, destacando cuándo sería más conveniente usar cada uno</a:t>
            </a:r>
            <a:r>
              <a:rPr lang="es-E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6</a:t>
            </a:fld>
            <a:endParaRPr/>
          </a:p>
        </p:txBody>
      </p:sp>
      <p:sp>
        <p:nvSpPr>
          <p:cNvPr id="141" name="Google Shape;141;p18"/>
          <p:cNvSpPr txBox="1"/>
          <p:nvPr/>
        </p:nvSpPr>
        <p:spPr>
          <a:xfrm>
            <a:off x="135475" y="1524000"/>
            <a:ext cx="73002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Modelo SSD ResNet50 V1 FPN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18"/>
          <p:cNvSpPr txBox="1"/>
          <p:nvPr/>
        </p:nvSpPr>
        <p:spPr>
          <a:xfrm>
            <a:off x="398975" y="2525700"/>
            <a:ext cx="50103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SSD (Single Shot MultiBox Detector): Arquitectura de detección de objetos en una sola pasada.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Utiliza ResNet50 como backbone para la extracción de características y Feature Pyramid Network (FPN) para manejar objetos de diferentes escalas de manera eficiente.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Utiliza una serie de anchors (anclas) de diferentes tamaños y relaciones de aspecto en cada ubicación de la imagen para predecir la presencia de objetos.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3" name="Google Shape;14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4225" y="2982300"/>
            <a:ext cx="6477924" cy="3179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7</a:t>
            </a:fld>
            <a:endParaRPr/>
          </a:p>
        </p:txBody>
      </p:sp>
      <p:sp>
        <p:nvSpPr>
          <p:cNvPr id="151" name="Google Shape;151;p19"/>
          <p:cNvSpPr txBox="1"/>
          <p:nvPr/>
        </p:nvSpPr>
        <p:spPr>
          <a:xfrm>
            <a:off x="135475" y="1524000"/>
            <a:ext cx="73002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Modelo SSD ResNet50 V1 FPN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416425" y="2525700"/>
            <a:ext cx="50103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 entrenó el modelo tal que cuando la loss se estancaba se variaban los pesos de loss de clasificación y BB.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 vario el optimizador con Adam y SGD.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Aunque el modelo llegó a aprender, las métricas finales no fueron satisfactorias.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Quizás con mejor tunning de hiperparámetros o probando con la DataAugmentation podría haberse obtenido mejores resultados.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61675" y="2324100"/>
            <a:ext cx="6477924" cy="3171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61675" y="6189133"/>
            <a:ext cx="622935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0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8</a:t>
            </a:fld>
            <a:endParaRPr/>
          </a:p>
        </p:txBody>
      </p:sp>
      <p:sp>
        <p:nvSpPr>
          <p:cNvPr id="162" name="Google Shape;162;p20"/>
          <p:cNvSpPr txBox="1"/>
          <p:nvPr/>
        </p:nvSpPr>
        <p:spPr>
          <a:xfrm>
            <a:off x="135475" y="1524000"/>
            <a:ext cx="48681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Modelo Retinanet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" name="Google Shape;163;p20"/>
          <p:cNvSpPr txBox="1"/>
          <p:nvPr/>
        </p:nvSpPr>
        <p:spPr>
          <a:xfrm>
            <a:off x="416425" y="2525700"/>
            <a:ext cx="11639700" cy="54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Modelo Base: "COCO-Detection/retinanet_R_50_FPN_1x.yaml"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R_50: ResNet-50 como backbone (50 capas).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FPN: Feature Pyramid Network (técnica que se utiliza para mejorar la detección de objetos en diversas escalas)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1x: Modelo entrenado con 270,000 iteraciones (la cantidad de veces que el modelo pasa por todo el conjunto de datos durante el entrenamiento).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MODEL.RETINANET.NUM_CLASSES = 2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SOLVER.BASE_LR = 0.001 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LR_SCHEDULER_NAME: WarmupMultiStepLR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50 épocas con y sin pipeline de augmentations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40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Font typeface="Montserrat"/>
              <a:buChar char="●"/>
            </a:pPr>
            <a:r>
              <a:rPr lang="es-ES" sz="21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100 épocas con pipeline de augmentations</a:t>
            </a: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Google Shape;16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60475" y="1696400"/>
            <a:ext cx="2695575" cy="72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8724900"/>
            <a:ext cx="12192001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1999" cy="15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>
            <a:spLocks noGrp="1"/>
          </p:cNvSpPr>
          <p:nvPr>
            <p:ph type="sldNum" idx="12"/>
          </p:nvPr>
        </p:nvSpPr>
        <p:spPr>
          <a:xfrm>
            <a:off x="9448800" y="8322736"/>
            <a:ext cx="2743200" cy="4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9</a:t>
            </a:fld>
            <a:endParaRPr/>
          </a:p>
        </p:txBody>
      </p:sp>
      <p:sp>
        <p:nvSpPr>
          <p:cNvPr id="172" name="Google Shape;172;p21"/>
          <p:cNvSpPr txBox="1"/>
          <p:nvPr/>
        </p:nvSpPr>
        <p:spPr>
          <a:xfrm>
            <a:off x="135475" y="1524000"/>
            <a:ext cx="48681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33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Modelo Retinanet</a:t>
            </a:r>
            <a:endParaRPr sz="3233" b="1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7817675" y="4918900"/>
            <a:ext cx="42258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s-ES" sz="17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mAP relativamente bajo (11.6%)</a:t>
            </a:r>
            <a:endParaRPr sz="17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86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33"/>
              <a:buFont typeface="Montserrat"/>
              <a:buChar char="●"/>
            </a:pPr>
            <a:r>
              <a:rPr lang="es-ES" sz="17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mAP c/umbral de IoU=0.5 bastante más alto (29.5%) </a:t>
            </a:r>
            <a:r>
              <a:rPr lang="es-ES" sz="1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(mejor cuando se permite un margen mayor de error en la coincidencia de las cajas delimitadoras)</a:t>
            </a:r>
            <a:endParaRPr sz="1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86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33"/>
              <a:buFont typeface="Montserrat"/>
              <a:buChar char="●"/>
            </a:pPr>
            <a:r>
              <a:rPr lang="es-ES" sz="17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mAP c/ umbral de IoU=0.75 (6.94%)</a:t>
            </a:r>
            <a:r>
              <a:rPr lang="es-ES" sz="13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ES" sz="1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(a umbral más estricto, desempeño menos sólido -&gt; </a:t>
            </a:r>
            <a:r>
              <a:rPr lang="es-ES" sz="1433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modelo aún no completamente afinado</a:t>
            </a:r>
            <a:r>
              <a:rPr lang="es-ES" sz="1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59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3"/>
              <a:buFont typeface="Montserrat"/>
              <a:buChar char="●"/>
            </a:pPr>
            <a:r>
              <a:rPr lang="es-ES" sz="15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Clasifica mejor Humo que Fuego.</a:t>
            </a:r>
            <a:endParaRPr sz="15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594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3"/>
              <a:buFont typeface="Montserrat"/>
              <a:buChar char="●"/>
            </a:pPr>
            <a:r>
              <a:rPr lang="es-ES" sz="15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Clasifica mejor objetos grandes.</a:t>
            </a:r>
            <a:endParaRPr sz="15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364075" y="3567625"/>
            <a:ext cx="5010300" cy="40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309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3"/>
              <a:buFont typeface="Montserrat"/>
              <a:buChar char="●"/>
            </a:pPr>
            <a:r>
              <a:rPr lang="es-ES" sz="24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433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5" name="Google Shape;17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375" y="2476750"/>
            <a:ext cx="5464641" cy="211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377" y="4901700"/>
            <a:ext cx="2243787" cy="173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26700" y="2476749"/>
            <a:ext cx="2463080" cy="187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068570" y="2476750"/>
            <a:ext cx="2432305" cy="187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696225" y="4901700"/>
            <a:ext cx="2259168" cy="173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123275" y="6793175"/>
            <a:ext cx="2243800" cy="17044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696225" y="6793175"/>
            <a:ext cx="2259175" cy="1733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28373" y="6793173"/>
            <a:ext cx="2243800" cy="173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123263" y="4918898"/>
            <a:ext cx="2243800" cy="1704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661</Words>
  <Application>Microsoft Office PowerPoint</Application>
  <PresentationFormat>Personalizado</PresentationFormat>
  <Paragraphs>118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Montserrat</vt:lpstr>
      <vt:lpstr>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 D</cp:lastModifiedBy>
  <cp:revision>1</cp:revision>
  <dcterms:modified xsi:type="dcterms:W3CDTF">2024-12-07T02:35:44Z</dcterms:modified>
</cp:coreProperties>
</file>